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877d3543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877d3543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9819d6e8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9819d6e8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819d6e8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819d6e8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819d6e8e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819d6e8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9877d3543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9877d3543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9819d6e8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9819d6e8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9819d6e8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9819d6e8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9819d6e8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9819d6e8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fa7405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bfa7405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9819d6e8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9819d6e8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9819d6e8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9819d6e8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9819d6e8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9819d6e8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9819d6e8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9819d6e8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819d6e8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819d6e8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9819d6e8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9819d6e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9819d6e8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9819d6e8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9877d354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9877d354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819d6e8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819d6e8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6410">
                <a:solidFill>
                  <a:srgbClr val="073763"/>
                </a:solidFill>
              </a:rPr>
              <a:t>Xadrez</a:t>
            </a:r>
            <a:endParaRPr b="1" sz="6410">
              <a:solidFill>
                <a:srgbClr val="073763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246850" y="3135050"/>
            <a:ext cx="4650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1402">
                <a:solidFill>
                  <a:srgbClr val="073763"/>
                </a:solidFill>
              </a:rPr>
              <a:t>Grupo: Gabriela Pinheiro, Karina Lemos, Tiago Lacerda, Thiago Lopes e Valesca Moura</a:t>
            </a:r>
            <a:endParaRPr b="1" sz="1402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4709" l="0" r="0" t="-4710"/>
          <a:stretch/>
        </p:blipFill>
        <p:spPr>
          <a:xfrm>
            <a:off x="1389200" y="0"/>
            <a:ext cx="6108923" cy="48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Análise de Riscos:</a:t>
            </a:r>
            <a:endParaRPr b="1" sz="2600">
              <a:solidFill>
                <a:srgbClr val="073763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5406" l="1233" r="2371" t="2325"/>
          <a:stretch/>
        </p:blipFill>
        <p:spPr>
          <a:xfrm>
            <a:off x="185850" y="1318550"/>
            <a:ext cx="8772276" cy="27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Monitoramento e controle do projeto: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996625" y="1414275"/>
            <a:ext cx="70389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Gráfico de Análise de Valor Agregado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00" y="1951075"/>
            <a:ext cx="3962850" cy="24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475" y="1951075"/>
            <a:ext cx="4159226" cy="2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1908850" y="1511125"/>
            <a:ext cx="57840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073763"/>
                </a:solidFill>
              </a:rPr>
              <a:t>Apresentação</a:t>
            </a:r>
            <a:r>
              <a:rPr b="1" lang="pt-BR" sz="4100">
                <a:solidFill>
                  <a:srgbClr val="073763"/>
                </a:solidFill>
              </a:rPr>
              <a:t> da</a:t>
            </a:r>
            <a:r>
              <a:rPr lang="pt-BR" sz="4100">
                <a:solidFill>
                  <a:srgbClr val="073763"/>
                </a:solidFill>
              </a:rPr>
              <a:t> </a:t>
            </a:r>
            <a:r>
              <a:rPr b="1" lang="pt-BR" sz="4100">
                <a:solidFill>
                  <a:srgbClr val="073763"/>
                </a:solidFill>
              </a:rPr>
              <a:t>V</a:t>
            </a:r>
            <a:r>
              <a:rPr b="1" lang="pt-BR" sz="4100">
                <a:solidFill>
                  <a:srgbClr val="073763"/>
                </a:solidFill>
              </a:rPr>
              <a:t>ersão</a:t>
            </a:r>
            <a:r>
              <a:rPr b="1" lang="pt-BR" sz="4100">
                <a:solidFill>
                  <a:srgbClr val="073763"/>
                </a:solidFill>
              </a:rPr>
              <a:t> Parcial do Produto</a:t>
            </a:r>
            <a:endParaRPr b="1" sz="4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196638" y="124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Telas:</a:t>
            </a:r>
            <a:endParaRPr b="1" sz="2600">
              <a:solidFill>
                <a:srgbClr val="073763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10674"/>
          <a:stretch/>
        </p:blipFill>
        <p:spPr>
          <a:xfrm>
            <a:off x="1196650" y="675150"/>
            <a:ext cx="7038899" cy="43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10176"/>
          <a:stretch/>
        </p:blipFill>
        <p:spPr>
          <a:xfrm>
            <a:off x="1118200" y="461950"/>
            <a:ext cx="7835151" cy="45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0" r="0" t="3846"/>
          <a:stretch/>
        </p:blipFill>
        <p:spPr>
          <a:xfrm>
            <a:off x="1084750" y="266500"/>
            <a:ext cx="4092375" cy="245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0" r="0" t="4205"/>
          <a:stretch/>
        </p:blipFill>
        <p:spPr>
          <a:xfrm>
            <a:off x="5230900" y="266500"/>
            <a:ext cx="3747251" cy="2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 b="0" l="0" r="0" t="4852"/>
          <a:stretch/>
        </p:blipFill>
        <p:spPr>
          <a:xfrm>
            <a:off x="2692325" y="2571750"/>
            <a:ext cx="4249277" cy="25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4825"/>
          <a:stretch/>
        </p:blipFill>
        <p:spPr>
          <a:xfrm>
            <a:off x="1142975" y="393750"/>
            <a:ext cx="7745551" cy="4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10362"/>
          <a:stretch/>
        </p:blipFill>
        <p:spPr>
          <a:xfrm>
            <a:off x="1110425" y="266500"/>
            <a:ext cx="7861827" cy="46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073763"/>
                </a:solidFill>
              </a:rPr>
              <a:t>Github:</a:t>
            </a:r>
            <a:endParaRPr b="1" sz="2700">
              <a:solidFill>
                <a:srgbClr val="073763"/>
              </a:solidFill>
            </a:endParaRPr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https://github.com/valescamoura/chess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Escopo do Projeto: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297500" y="1008525"/>
            <a:ext cx="70389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Plataforma web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Frontend: html, css e javascript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Backend: django e python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Telas do jogo: menu, níveis, sobre, regras, tela do jogo e tela de resultado.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I.A.: Aleatória e Min-Max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Testes: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Biblioteca Unittest do python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Selenium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>
                <a:latin typeface="Montserrat"/>
                <a:ea typeface="Montserrat"/>
                <a:cs typeface="Montserrat"/>
                <a:sym typeface="Montserrat"/>
              </a:rPr>
              <a:t>Link: https://docs.google.com/document/d/1UuzRu1tYu_5gCRZWU_i_guriJqtEmkiiuJSVtGVwnv0/edit?usp=sharing</a:t>
            </a:r>
            <a:endParaRPr i="1"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75" y="949225"/>
            <a:ext cx="8830326" cy="41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1297500" y="11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73763"/>
                </a:solidFill>
              </a:rPr>
              <a:t>E.A.P</a:t>
            </a:r>
            <a:endParaRPr b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11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b="0" i="1" lang="pt-BR" sz="11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https://whimsical.com/wbs-eng-software-ii-6NjG4kTAcJ1D5m7KteFkwP</a:t>
            </a:r>
            <a:endParaRPr b="0" i="1" sz="118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Escopo do Produto: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962925" y="73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pt-BR" sz="1500">
                <a:latin typeface="Montserrat"/>
                <a:ea typeface="Montserrat"/>
                <a:cs typeface="Montserrat"/>
                <a:sym typeface="Montserrat"/>
              </a:rPr>
              <a:t>Diagrama de Casos de Usos: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https://online.visual-paradigm.com/share.jsp?id=313532373132392d35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1512800"/>
            <a:ext cx="8916899" cy="3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18303" l="26990" r="27799" t="34204"/>
          <a:stretch/>
        </p:blipFill>
        <p:spPr>
          <a:xfrm>
            <a:off x="894725" y="48050"/>
            <a:ext cx="2487675" cy="163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16559" l="26444" r="27803" t="38342"/>
          <a:stretch/>
        </p:blipFill>
        <p:spPr>
          <a:xfrm>
            <a:off x="3520588" y="48050"/>
            <a:ext cx="2717425" cy="16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22031" l="26716" r="28077" t="30475"/>
          <a:stretch/>
        </p:blipFill>
        <p:spPr>
          <a:xfrm>
            <a:off x="6376200" y="21701"/>
            <a:ext cx="2567864" cy="16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6">
            <a:alphaModFix/>
          </a:blip>
          <a:srcRect b="13491" l="25945" r="27155" t="38063"/>
          <a:stretch/>
        </p:blipFill>
        <p:spPr>
          <a:xfrm>
            <a:off x="894725" y="1759288"/>
            <a:ext cx="2487675" cy="15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7">
            <a:alphaModFix/>
          </a:blip>
          <a:srcRect b="26267" l="26208" r="27852" t="34332"/>
          <a:stretch/>
        </p:blipFill>
        <p:spPr>
          <a:xfrm>
            <a:off x="3520588" y="1759300"/>
            <a:ext cx="2717425" cy="15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8">
            <a:alphaModFix/>
          </a:blip>
          <a:srcRect b="26141" l="26851" r="28351" t="34206"/>
          <a:stretch/>
        </p:blipFill>
        <p:spPr>
          <a:xfrm>
            <a:off x="6376200" y="1785650"/>
            <a:ext cx="2567875" cy="155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9">
            <a:alphaModFix/>
          </a:blip>
          <a:srcRect b="19172" l="26852" r="27941" t="34640"/>
          <a:stretch/>
        </p:blipFill>
        <p:spPr>
          <a:xfrm>
            <a:off x="894725" y="3409325"/>
            <a:ext cx="2487675" cy="158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10">
            <a:alphaModFix/>
          </a:blip>
          <a:srcRect b="15462" l="26853" r="28210" t="34721"/>
          <a:stretch/>
        </p:blipFill>
        <p:spPr>
          <a:xfrm>
            <a:off x="3520588" y="3409325"/>
            <a:ext cx="2717425" cy="15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11">
            <a:alphaModFix/>
          </a:blip>
          <a:srcRect b="32028" l="26852" r="28078" t="30064"/>
          <a:stretch/>
        </p:blipFill>
        <p:spPr>
          <a:xfrm>
            <a:off x="6376200" y="3415225"/>
            <a:ext cx="2567875" cy="15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12135" l="26546" r="28005" t="32980"/>
          <a:stretch/>
        </p:blipFill>
        <p:spPr>
          <a:xfrm>
            <a:off x="611650" y="623950"/>
            <a:ext cx="2580623" cy="19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23580" l="26234" r="27511" t="32515"/>
          <a:stretch/>
        </p:blipFill>
        <p:spPr>
          <a:xfrm>
            <a:off x="6184625" y="623950"/>
            <a:ext cx="2806502" cy="19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b="10617" l="26193" r="27812" t="40878"/>
          <a:stretch/>
        </p:blipFill>
        <p:spPr>
          <a:xfrm>
            <a:off x="611650" y="2753125"/>
            <a:ext cx="2580623" cy="170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6">
            <a:alphaModFix/>
          </a:blip>
          <a:srcRect b="27383" l="25804" r="27236" t="28126"/>
          <a:stretch/>
        </p:blipFill>
        <p:spPr>
          <a:xfrm>
            <a:off x="3285200" y="623950"/>
            <a:ext cx="2806502" cy="194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7">
            <a:alphaModFix/>
          </a:blip>
          <a:srcRect b="17497" l="26113" r="27545" t="43944"/>
          <a:stretch/>
        </p:blipFill>
        <p:spPr>
          <a:xfrm>
            <a:off x="3285200" y="2753125"/>
            <a:ext cx="2806502" cy="17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Estimativas de E</a:t>
            </a:r>
            <a:r>
              <a:rPr b="1" lang="pt-BR" sz="2600">
                <a:solidFill>
                  <a:srgbClr val="073763"/>
                </a:solidFill>
              </a:rPr>
              <a:t>sforço</a:t>
            </a:r>
            <a:r>
              <a:rPr b="1" lang="pt-BR" sz="2600">
                <a:solidFill>
                  <a:srgbClr val="073763"/>
                </a:solidFill>
              </a:rPr>
              <a:t> e Custo: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232650" y="1005300"/>
            <a:ext cx="71037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Contagem dos PFNA: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Entradas Externas (EE): Tela do menu, Tela escolher modo de jogo e Tela do tabuleiro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Saídas Externas: (SE): Comunicação com o servidor para movimentação da IA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Consultas Externas (CE): Consultar movimentos do jogador, Movimentações do jogador e Movimentação da IA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Arquivos Lógicos Internos (ALI): Entidade Board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PFNA =  32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Estimativas de Esforço e Custo: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232650" y="1005300"/>
            <a:ext cx="71037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PFNA =  32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Desenvolvimento em Python, JavaScript e HTML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EE - HTML; SE - P; CE - JS; ALI - P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Tamanho ≈ 1161 LOC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Esforço ≈ 2.8 homem-mês ou 448 homem-hora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Duração ≈ 3.7 meses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Estimativa de custo: 18 x 448 = R$8064.00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Orçamento: 8064 x 1.25 = R$10080.00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Tempo estimado por meio do planejamento: 372.4h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Estimativa de custo: 372.4 x 18 = R$6703.20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Orçamento: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6703.20 x 1.25 = R$8379.00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3763"/>
                </a:solidFill>
              </a:rPr>
              <a:t>Cronograma de desenvolvimento</a:t>
            </a:r>
            <a:r>
              <a:rPr b="1" lang="pt-BR" sz="2600">
                <a:solidFill>
                  <a:srgbClr val="073763"/>
                </a:solidFill>
              </a:rPr>
              <a:t>:</a:t>
            </a:r>
            <a:endParaRPr b="1" sz="2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73763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350" y="720575"/>
            <a:ext cx="5674588" cy="40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5603200" y="4777025"/>
            <a:ext cx="354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i="1" lang="pt-BR" sz="800">
                <a:latin typeface="Open Sans"/>
                <a:ea typeface="Open Sans"/>
                <a:cs typeface="Open Sans"/>
                <a:sym typeface="Open Sans"/>
              </a:rPr>
              <a:t>Melhor visualização: Arquivo está na pasta Docs do github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